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2722"/>
    <a:srgbClr val="0083E6"/>
    <a:srgbClr val="FFFF47"/>
    <a:srgbClr val="FED7D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1566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2523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1299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767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9884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7434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665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550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9728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49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366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A1CB8-EFC7-4138-9BAB-5CE4DBD294C2}" type="datetimeFigureOut">
              <a:rPr lang="cs-CZ" smtClean="0"/>
              <a:t>9. 2. 2021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2A0F9-08A5-46C2-8103-FA7B8A5F571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74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jpg"/><Relationship Id="rId7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9.jpeg"/><Relationship Id="rId7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1.jpeg"/><Relationship Id="rId5" Type="http://schemas.openxmlformats.org/officeDocument/2006/relationships/image" Target="../media/image27.jpeg"/><Relationship Id="rId10" Type="http://schemas.microsoft.com/office/2007/relationships/hdphoto" Target="../media/hdphoto1.wdp"/><Relationship Id="rId4" Type="http://schemas.openxmlformats.org/officeDocument/2006/relationships/image" Target="../media/image26.jpe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5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microsoft.com/office/2007/relationships/hdphoto" Target="../media/hdphoto1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1.jpeg"/><Relationship Id="rId7" Type="http://schemas.openxmlformats.org/officeDocument/2006/relationships/image" Target="../media/image43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6.jpeg"/><Relationship Id="rId7" Type="http://schemas.microsoft.com/office/2007/relationships/hdphoto" Target="../media/hdphoto1.wdp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3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5.jpeg"/><Relationship Id="rId7" Type="http://schemas.microsoft.com/office/2007/relationships/hdphoto" Target="../media/hdphoto1.wdp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9" Type="http://schemas.openxmlformats.org/officeDocument/2006/relationships/image" Target="../media/image5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2722371" y="569121"/>
            <a:ext cx="6798039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cs-CZ" sz="360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36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KROKY K MODERNÍ ŠKOLE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37" y="2634137"/>
            <a:ext cx="9718706" cy="168877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416" y="4987636"/>
            <a:ext cx="2543273" cy="150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51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748145" y="434108"/>
            <a:ext cx="391379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Klademe důraz na bezpečí: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Bezpečné herní prvky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Bezpečné sociální prostředí – vzájemná důvěra, úcta, solidarita a empatie, přirozená autorita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Hygienické prostředí</a:t>
            </a:r>
          </a:p>
          <a:p>
            <a:pPr algn="ctr"/>
            <a:endParaRPr lang="cs-CZ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820" y="3794882"/>
            <a:ext cx="3336664" cy="250249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74" y="3269672"/>
            <a:ext cx="3137336" cy="235300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749" y="3794325"/>
            <a:ext cx="3337406" cy="250305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04" y="295564"/>
            <a:ext cx="5287303" cy="297410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17249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5266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787486" y="2485165"/>
            <a:ext cx="5338618" cy="1754326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Poskytujeme přirozené podmínky pro socializaci dítěte: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Věkově smíšené třídy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Pobyt ve třídě s kamarádem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Postupnou adaptaci za přítomnosti rodiče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697" y="4506327"/>
            <a:ext cx="3697891" cy="208006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01" y="1379718"/>
            <a:ext cx="3006437" cy="400858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034" y="125227"/>
            <a:ext cx="2808186" cy="210614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847" y="3332346"/>
            <a:ext cx="2952017" cy="221401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527" y="532668"/>
            <a:ext cx="3063084" cy="182559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12756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8384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2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873891" y="619585"/>
            <a:ext cx="790837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Pečujeme o zdravou výživu, vytváříme stravovací návyky: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Celodenní pitný režim – čistá voda, bylinné a ovocné čaje, džusy…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Vaříme z regionálních potravin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Chystáme si s dětmi ranní svačinky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Připravujeme ochutnávky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Společně s dětmi se zapojujeme do tvorby jídelníčku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848" y="2889627"/>
            <a:ext cx="2728768" cy="363835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82" y="409063"/>
            <a:ext cx="3435893" cy="222004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85" y="3368794"/>
            <a:ext cx="3573365" cy="268002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0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120" y="3874468"/>
            <a:ext cx="3318879" cy="249071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46" name="Picture 2" descr="C:\Users\Mirka\Desktop\thumbs_f3_1_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2277" y="1619859"/>
            <a:ext cx="15430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77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737898" y="3122076"/>
            <a:ext cx="5465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Rozvíjíme osobnost dítěte přirozeným způsobem, poskytujeme prostor, prostředky a čas pro spontánní hru a to v nekonfliktní atmosféře pod vedením kvalitních učitelek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333" y="668972"/>
            <a:ext cx="3408599" cy="255644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447" y="242896"/>
            <a:ext cx="4555012" cy="256219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755" y="4556806"/>
            <a:ext cx="2786268" cy="208970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8" y="4188276"/>
            <a:ext cx="3127911" cy="234593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0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459" y="4255947"/>
            <a:ext cx="3123844" cy="234434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872" y="688799"/>
            <a:ext cx="2322699" cy="309499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586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00185" y="150618"/>
            <a:ext cx="111213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Ochraňujeme zdraví, posilujeme organismus dítěte a vedeme děti k lásce k přírodě: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Výlety do hor, do přírody, pobyty na zcela bezpečné školní zahradě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Školy v přírodě, kurzy plavání a lyžování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Máme ovocnou zahrádku a hmyzí domečky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Zeleninové a bylinkové záhonky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Pečujeme o želvy, oblovky, rybičky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Umísťujeme budky pro ptáčky a veverky na zahradě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81" y="4791970"/>
            <a:ext cx="3302824" cy="185783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597" y="2756497"/>
            <a:ext cx="2568625" cy="160764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913" y="751437"/>
            <a:ext cx="2137962" cy="160347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673" y="4489236"/>
            <a:ext cx="2880762" cy="216057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909" y="4661692"/>
            <a:ext cx="2714860" cy="203614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648" y="2568319"/>
            <a:ext cx="2390569" cy="179292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90" y="2631267"/>
            <a:ext cx="2340745" cy="175556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0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5122" name="Picture 2" descr="C:\Users\Mirka\Desktop\p2170220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943" y="893755"/>
            <a:ext cx="2086917" cy="1565187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6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58616" y="249382"/>
            <a:ext cx="526812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Budujeme partnerské vztahy s rodiči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Nabízíme konzultace a poradenství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Rodiče si mohou vyzvedávat své děti v jakémkoliv odpoledním čase 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Děláme ukázkové hodiny s předškoláky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Pořádáme společné akce  - karneval,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álení čarodějnic, Zamykání zahrady, vánoční dílny a besídky, den Matek, Rozloučení se školáky…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06" y="3661405"/>
            <a:ext cx="3316750" cy="248756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014" y="3437894"/>
            <a:ext cx="3614764" cy="271107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338" y="459245"/>
            <a:ext cx="3835541" cy="255702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0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219" y="3808232"/>
            <a:ext cx="3502925" cy="197039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657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93665" y="440087"/>
            <a:ext cx="648107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Spolupracujeme se základními školami v okolí: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Cvičíme v tělocvičně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Pořádáme vzájemné návštěvy – prvňáčci ve školce, školkáčci v 1. třídě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Chodíme s předškoláky na ukázkové hodiny do 1. tříd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Účastníme se akcí pořádaných základními školami – vánoční koncerty, pohádkové odpoledne, rozsvícení vánočního stromu…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866" y="4125171"/>
            <a:ext cx="3254028" cy="244052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65" y="3860440"/>
            <a:ext cx="3564177" cy="267313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70" y="619675"/>
            <a:ext cx="4188574" cy="235284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72" y="3512712"/>
            <a:ext cx="3749964" cy="210646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0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8300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2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06831" y="212761"/>
            <a:ext cx="729430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Jsme součásti komunity města: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Navštěvujeme knihovnu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Spolupracujeme s domovy pro seniory,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edagogicko-psychologickou poradnou,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ogopedickými poradnami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Účastníme se kulturních a sportovních akcí (Light běh, Havířovská desítka, Havířov v pohybu,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avířov v květech, den Země…)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Využíváme akcí pořádaných hasiči, městskou policí…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Pomáháme Útulku pro zvířata, záchranné stanici pro drobné živočichy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800" y="3485190"/>
            <a:ext cx="3060782" cy="229558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80" y="3549630"/>
            <a:ext cx="3881507" cy="291113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582" y="362352"/>
            <a:ext cx="2095912" cy="157193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0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696" y="3981984"/>
            <a:ext cx="3305037" cy="247877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8" name="Picture 2" descr="C:\Users\Mirka\Desktop\t_let3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434" y="2139963"/>
            <a:ext cx="2172137" cy="163634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45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93963" y="323656"/>
            <a:ext cx="574703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Vedeme děti k lásce k přírodě: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Pěstujeme si bylinky, ovoce a zeleninu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Pečujeme o želvy, oblovky, rybičky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Krmíme zvířátka v zimě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Navštěvujeme různá zařízení pro chov domácích zvířat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Navštěvujeme vzdělávací aktivity tykající flóry a fauny v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eskydech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685" y="1196147"/>
            <a:ext cx="3417404" cy="256305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88" y="3501377"/>
            <a:ext cx="3943927" cy="295794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75559" y="870953"/>
            <a:ext cx="3042023" cy="171113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68" y="4385295"/>
            <a:ext cx="3612444" cy="20320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0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241" y="3837349"/>
            <a:ext cx="3048000" cy="228600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725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68" y="1159496"/>
            <a:ext cx="3591281" cy="202189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ovéPole 3"/>
          <p:cNvSpPr txBox="1"/>
          <p:nvPr/>
        </p:nvSpPr>
        <p:spPr>
          <a:xfrm>
            <a:off x="232491" y="269626"/>
            <a:ext cx="55320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 dál nabízíme?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Připravujeme předškoláky na vstup do základního vzdělávání prostřednictvím programů –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předčtenářského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předmatematického</a:t>
            </a: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Další programy pro děti – angličtina, </a:t>
            </a:r>
            <a:r>
              <a:rPr 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logohrátky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keramika,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zvoneček</a:t>
            </a:r>
            <a:endParaRPr lang="cs-C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13" y="3590819"/>
            <a:ext cx="2556717" cy="191753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0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2" name="Obdélník 1"/>
          <p:cNvSpPr/>
          <p:nvPr/>
        </p:nvSpPr>
        <p:spPr>
          <a:xfrm>
            <a:off x="7628133" y="4112424"/>
            <a:ext cx="40189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Školy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přírodě, výlety do přírody, </a:t>
            </a:r>
            <a:endParaRPr lang="cs-C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ZOO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DinoPark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URSUS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Jezdíme na exkurze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Inhalujeme vincentku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Navštěvujeme solnou jeskyni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Učíme se plavat a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lyžovat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412" y="880175"/>
            <a:ext cx="2407401" cy="320986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91" y="3979618"/>
            <a:ext cx="4230355" cy="237957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334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2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84042" y="383213"/>
            <a:ext cx="586902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Jsme součástí vzdělávání 21. století: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Využíváme digitální technologie pro vzdělávání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Jsme partnerskou školou SYPO – Systému podpory profesního rozvoje učitelů a ředitelů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fond životního prostředí finančně podpořil náš projekt pro školy v přírodě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954" y="383213"/>
            <a:ext cx="3290760" cy="246807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1" y="3162600"/>
            <a:ext cx="3070143" cy="230260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511" y="4477695"/>
            <a:ext cx="2633369" cy="197502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899" y="2191015"/>
            <a:ext cx="3398981" cy="191192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99" b="86014" l="2000" r="95600">
                        <a14:foregroundMark x1="49200" y1="72378" x2="49200" y2="72378"/>
                        <a14:foregroundMark x1="41200" y1="35664" x2="41200" y2="35664"/>
                        <a14:foregroundMark x1="43200" y1="34965" x2="43200" y2="34965"/>
                        <a14:foregroundMark x1="58000" y1="36364" x2="58000" y2="36364"/>
                        <a14:foregroundMark x1="58000" y1="36364" x2="58000" y2="36364"/>
                        <a14:foregroundMark x1="56400" y1="36364" x2="56400" y2="36364"/>
                        <a14:foregroundMark x1="55600" y1="36364" x2="55600" y2="36364"/>
                        <a14:foregroundMark x1="54400" y1="37413" x2="54400" y2="37413"/>
                        <a14:foregroundMark x1="55600" y1="42657" x2="55600" y2="42657"/>
                        <a14:foregroundMark x1="55600" y1="35315" x2="55600" y2="35315"/>
                        <a14:foregroundMark x1="81200" y1="43706" x2="81200" y2="43706"/>
                        <a14:foregroundMark x1="76800" y1="43007" x2="76800" y2="43007"/>
                        <a14:foregroundMark x1="82400" y1="42308" x2="82400" y2="42308"/>
                        <a14:foregroundMark x1="78400" y1="46503" x2="78400" y2="46503"/>
                        <a14:foregroundMark x1="82400" y1="46503" x2="82400" y2="46503"/>
                        <a14:foregroundMark x1="50800" y1="15035" x2="50800" y2="15035"/>
                        <a14:foregroundMark x1="49200" y1="12937" x2="49200" y2="12937"/>
                        <a14:foregroundMark x1="47200" y1="17133" x2="47200" y2="17133"/>
                        <a14:foregroundMark x1="52800" y1="18531" x2="52800" y2="18531"/>
                        <a14:foregroundMark x1="52400" y1="12238" x2="52400" y2="12238"/>
                        <a14:foregroundMark x1="20400" y1="38811" x2="20400" y2="38811"/>
                        <a14:foregroundMark x1="15600" y1="39161" x2="15600" y2="39161"/>
                        <a14:foregroundMark x1="14000" y1="44755" x2="14000" y2="44755"/>
                        <a14:foregroundMark x1="19600" y1="45455" x2="19600" y2="45455"/>
                        <a14:foregroundMark x1="22000" y1="43007" x2="22000" y2="43007"/>
                        <a14:foregroundMark x1="46800" y1="68531" x2="46800" y2="68531"/>
                        <a14:foregroundMark x1="43600" y1="67483" x2="43600" y2="67483"/>
                        <a14:foregroundMark x1="50400" y1="67483" x2="50400" y2="67483"/>
                        <a14:foregroundMark x1="51600" y1="70979" x2="51600" y2="70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571" y="0"/>
            <a:ext cx="771429" cy="8801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2" name="Obdélník 1"/>
          <p:cNvSpPr/>
          <p:nvPr/>
        </p:nvSpPr>
        <p:spPr>
          <a:xfrm>
            <a:off x="7407880" y="3420374"/>
            <a:ext cx="464371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Technicky vzděláváme naše děti -   Malá technická univerzita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Jsme zapojení do projektu Se sokolem do života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Využíváme aktivit pořádaných MAP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Spolupracujeme s Mensou, hledáme a podporujeme nadané děti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Natáčíme s Českou televizi – Draci v hrnci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Jsme partneři ilustrátora Adolfa Dudka</a:t>
            </a:r>
          </a:p>
        </p:txBody>
      </p:sp>
      <p:pic>
        <p:nvPicPr>
          <p:cNvPr id="1026" name="Picture 2" descr="C:\Users\Mirka\Desktop\cimg444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571" y="5166846"/>
            <a:ext cx="171450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2" y="4862123"/>
            <a:ext cx="1072152" cy="60308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5522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320902" y="2483711"/>
            <a:ext cx="782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Co dál? Přijďte k nám a staňte se součástí „</a:t>
            </a:r>
            <a:r>
              <a:rPr lang="cs-CZ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Balzačky</a:t>
            </a:r>
            <a:r>
              <a:rPr lang="cs-C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“…</a:t>
            </a:r>
          </a:p>
          <a:p>
            <a:pPr algn="ctr"/>
            <a:endParaRPr lang="cs-CZ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a společně budeme naplňovat vizi školy</a:t>
            </a:r>
          </a:p>
          <a:p>
            <a:pPr algn="ctr"/>
            <a:endParaRPr lang="cs-CZ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cs-CZ" sz="1200" i="1" dirty="0" smtClean="0"/>
              <a:t>Být </a:t>
            </a:r>
            <a:r>
              <a:rPr lang="cs-CZ" sz="1200" i="1" dirty="0"/>
              <a:t>moderní škola nabízející aktivity, které vycházejí ze skutečných potřeb i zájmů dítěte. Nepromarnit čas, naplnit vše dobré a dát dítěti do vínku, ve spolupráci s rodinnou výchovou, kvalitní základ pro celoživotní </a:t>
            </a:r>
            <a:r>
              <a:rPr lang="cs-CZ" sz="1200" i="1" dirty="0" smtClean="0"/>
              <a:t>učení“</a:t>
            </a:r>
            <a:endParaRPr lang="cs-CZ" sz="1200" i="1" dirty="0"/>
          </a:p>
          <a:p>
            <a:pPr algn="ctr"/>
            <a:endParaRPr lang="cs-CZ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914" y="4475263"/>
            <a:ext cx="1552495" cy="2131600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37" y="4454534"/>
            <a:ext cx="1643597" cy="2152329"/>
          </a:xfrm>
          <a:prstGeom prst="rect">
            <a:avLst/>
          </a:prstGeom>
          <a:ln w="127000" cap="sq">
            <a:solidFill>
              <a:srgbClr val="0070C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37" y="429338"/>
            <a:ext cx="1586535" cy="2151547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156" y="526514"/>
            <a:ext cx="1549253" cy="1957197"/>
          </a:xfrm>
          <a:prstGeom prst="rect">
            <a:avLst/>
          </a:prstGeom>
          <a:ln w="127000" cap="sq">
            <a:solidFill>
              <a:srgbClr val="00B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830" y="526514"/>
            <a:ext cx="17145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66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</TotalTime>
  <Words>561</Words>
  <Application>Microsoft Office PowerPoint</Application>
  <PresentationFormat>Širokoúhlá obrazovka</PresentationFormat>
  <Paragraphs>70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Times New Roman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Uživatel</dc:creator>
  <cp:lastModifiedBy>Uživatel</cp:lastModifiedBy>
  <cp:revision>68</cp:revision>
  <dcterms:created xsi:type="dcterms:W3CDTF">2021-01-25T20:15:50Z</dcterms:created>
  <dcterms:modified xsi:type="dcterms:W3CDTF">2021-02-09T19:08:29Z</dcterms:modified>
</cp:coreProperties>
</file>